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ce0f9fba81a43d0" /><Relationship Type="http://schemas.openxmlformats.org/officeDocument/2006/relationships/extended-properties" Target="/docProps/app.xml" Id="R5608bb6d1a184c3b" /><Relationship Type="http://schemas.openxmlformats.org/officeDocument/2006/relationships/officeDocument" Target="/ppt/presentation.xml" Id="Rabd7314d909c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870704a944e89"/>
  </p:sldMasterIdLst>
  <p:notesMasterIdLst>
    <p:notesMasterId xmlns:r="http://schemas.openxmlformats.org/officeDocument/2006/relationships" r:id="R0e53f018d7c64dd4"/>
  </p:notesMasterIdLst>
  <p:sldIdLst>
    <p:sldId xmlns:r="http://schemas.openxmlformats.org/officeDocument/2006/relationships" id="256" r:id="R2d2f5bd565b54f96"/>
    <p:sldId xmlns:r="http://schemas.openxmlformats.org/officeDocument/2006/relationships" id="257" r:id="R27785f819239465c"/>
    <p:sldId xmlns:r="http://schemas.openxmlformats.org/officeDocument/2006/relationships" id="258" r:id="R291c04a543684de9"/>
    <p:sldId xmlns:r="http://schemas.openxmlformats.org/officeDocument/2006/relationships" id="259" r:id="R2b00998f98f4458c"/>
    <p:sldId xmlns:r="http://schemas.openxmlformats.org/officeDocument/2006/relationships" id="260" r:id="R8a8cd18596344cc6"/>
    <p:sldId xmlns:r="http://schemas.openxmlformats.org/officeDocument/2006/relationships" id="261" r:id="Rfb166d9149e8407d"/>
    <p:sldId xmlns:r="http://schemas.openxmlformats.org/officeDocument/2006/relationships" id="262" r:id="Rf8a98454efb84e1c"/>
    <p:sldId xmlns:r="http://schemas.openxmlformats.org/officeDocument/2006/relationships" id="263" r:id="R755adf8df129418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af7c6d5f50f4d68" /><Relationship Type="http://schemas.openxmlformats.org/officeDocument/2006/relationships/slideMaster" Target="/ppt/slideMasters/slideMaster1.xml" Id="Ra46870704a944e89" /><Relationship Type="http://schemas.openxmlformats.org/officeDocument/2006/relationships/notesMaster" Target="/ppt/notesMasters/notesMaster1.xml" Id="R0e53f018d7c64dd4" /><Relationship Type="http://schemas.openxmlformats.org/officeDocument/2006/relationships/presProps" Target="/ppt/presProps.xml" Id="R91dc17f7ace349e9" /><Relationship Type="http://schemas.openxmlformats.org/officeDocument/2006/relationships/tableStyles" Target="/ppt/tableStyles.xml" Id="R394d23e18064489d" /><Relationship Type="http://schemas.openxmlformats.org/officeDocument/2006/relationships/slide" Target="/ppt/slides/slide1.xml" Id="R2d2f5bd565b54f96" /><Relationship Type="http://schemas.openxmlformats.org/officeDocument/2006/relationships/slide" Target="/ppt/slides/slide2.xml" Id="R27785f819239465c" /><Relationship Type="http://schemas.openxmlformats.org/officeDocument/2006/relationships/slide" Target="/ppt/slides/slide3.xml" Id="R291c04a543684de9" /><Relationship Type="http://schemas.openxmlformats.org/officeDocument/2006/relationships/slide" Target="/ppt/slides/slide4.xml" Id="R2b00998f98f4458c" /><Relationship Type="http://schemas.openxmlformats.org/officeDocument/2006/relationships/slide" Target="/ppt/slides/slide5.xml" Id="R8a8cd18596344cc6" /><Relationship Type="http://schemas.openxmlformats.org/officeDocument/2006/relationships/slide" Target="/ppt/slides/slide6.xml" Id="Rfb166d9149e8407d" /><Relationship Type="http://schemas.openxmlformats.org/officeDocument/2006/relationships/slide" Target="/ppt/slides/slide7.xml" Id="Rf8a98454efb84e1c" /><Relationship Type="http://schemas.openxmlformats.org/officeDocument/2006/relationships/slide" Target="/ppt/slides/slide8.xml" Id="R755adf8df129418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f4750b9660f4ec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7f80292774a45b9" /><Relationship Type="http://schemas.openxmlformats.org/officeDocument/2006/relationships/notesMaster" Target="/ppt/notesMasters/notesMaster1.xml" Id="R41f0f6c394a34c9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05a5ca0b6cc4d20" /><Relationship Type="http://schemas.openxmlformats.org/officeDocument/2006/relationships/notesMaster" Target="/ppt/notesMasters/notesMaster1.xml" Id="Rcd79d3b03766446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9b567b156ea4126" /><Relationship Type="http://schemas.openxmlformats.org/officeDocument/2006/relationships/notesMaster" Target="/ppt/notesMasters/notesMaster1.xml" Id="Rcdbdb751302f425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975353faf654add" /><Relationship Type="http://schemas.openxmlformats.org/officeDocument/2006/relationships/notesMaster" Target="/ppt/notesMasters/notesMaster1.xml" Id="R286b10e7ffd4487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720ff54f0e54e78" /><Relationship Type="http://schemas.openxmlformats.org/officeDocument/2006/relationships/notesMaster" Target="/ppt/notesMasters/notesMaster1.xml" Id="Re800cd39b5d1438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8224636929a467b" /><Relationship Type="http://schemas.openxmlformats.org/officeDocument/2006/relationships/notesMaster" Target="/ppt/notesMasters/notesMaster1.xml" Id="Rb7e6043a9c54414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4ee10a8dc584f39" /><Relationship Type="http://schemas.openxmlformats.org/officeDocument/2006/relationships/notesMaster" Target="/ppt/notesMasters/notesMaster1.xml" Id="R4e4b0c4669644d1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1237b7fbec64493" /><Relationship Type="http://schemas.openxmlformats.org/officeDocument/2006/relationships/notesMaster" Target="/ppt/notesMasters/notesMaster1.xml" Id="Rf785e3941070435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9ca7437b84ee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aebf7898da04586" /><Relationship Type="http://schemas.openxmlformats.org/officeDocument/2006/relationships/slideLayout" Target="/ppt/slideLayouts/slideLayout1.xml" Id="R86e111d026a34ee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111d026a34ee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ab80c8f244f57" /><Relationship Type="http://schemas.openxmlformats.org/officeDocument/2006/relationships/image" Target="/ppt/media/image.png" Id="R9e700cd11d204793" /><Relationship Type="http://schemas.openxmlformats.org/officeDocument/2006/relationships/notesSlide" Target="/ppt/notesSlides/notesSlide1.xml" Id="R387b34088d42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fe8e5e1f14416" /><Relationship Type="http://schemas.openxmlformats.org/officeDocument/2006/relationships/image" Target="/ppt/media/image2.png" Id="Rf6b855256e9e46d0" /><Relationship Type="http://schemas.openxmlformats.org/officeDocument/2006/relationships/notesSlide" Target="/ppt/notesSlides/notesSlide2.xml" Id="R968da973d687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58f45f274728" /><Relationship Type="http://schemas.openxmlformats.org/officeDocument/2006/relationships/image" Target="/ppt/media/image3.png" Id="R6966fdaa907741f4" /><Relationship Type="http://schemas.openxmlformats.org/officeDocument/2006/relationships/notesSlide" Target="/ppt/notesSlides/notesSlide3.xml" Id="R958cb50d8283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0afb224ef491f" /><Relationship Type="http://schemas.openxmlformats.org/officeDocument/2006/relationships/image" Target="/ppt/media/image4.png" Id="R7e05e8a35fbb417a" /><Relationship Type="http://schemas.openxmlformats.org/officeDocument/2006/relationships/notesSlide" Target="/ppt/notesSlides/notesSlide4.xml" Id="R0af19e81801b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31af834894176" /><Relationship Type="http://schemas.openxmlformats.org/officeDocument/2006/relationships/image" Target="/ppt/media/image5.png" Id="R2573b268c93043d2" /><Relationship Type="http://schemas.openxmlformats.org/officeDocument/2006/relationships/notesSlide" Target="/ppt/notesSlides/notesSlide5.xml" Id="R6d01434efe41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48dc7dc4c477b" /><Relationship Type="http://schemas.openxmlformats.org/officeDocument/2006/relationships/image" Target="/ppt/media/image6.png" Id="R746b85b829024133" /><Relationship Type="http://schemas.openxmlformats.org/officeDocument/2006/relationships/notesSlide" Target="/ppt/notesSlides/notesSlide6.xml" Id="R81d518252450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c63d0c2f94b92" /><Relationship Type="http://schemas.openxmlformats.org/officeDocument/2006/relationships/image" Target="/ppt/media/image7.png" Id="R30a2f88ed48d41b2" /><Relationship Type="http://schemas.openxmlformats.org/officeDocument/2006/relationships/notesSlide" Target="/ppt/notesSlides/notesSlide7.xml" Id="Rc3fc6c9977a74e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db25271c4aac" /><Relationship Type="http://schemas.openxmlformats.org/officeDocument/2006/relationships/image" Target="/ppt/media/image8.png" Id="R150d5a0371f34b24" /><Relationship Type="http://schemas.openxmlformats.org/officeDocument/2006/relationships/image" Target="/ppt/media/image9.png" Id="R0ebbba120d2a4142" /><Relationship Type="http://schemas.openxmlformats.org/officeDocument/2006/relationships/notesSlide" Target="/ppt/notesSlides/notesSlide8.xml" Id="R1d23835c1fc945d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0E1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3CE7F10-FE6D-4432-81CA-560A35696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3048000" cy="3048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2A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486DB9-C24E-403E-88B0-C3C93E1E5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619750"/>
            <a:ext cx="2286000" cy="1238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4194C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700cd11d20479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57200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B9212F-F680-4F1C-BFD9-5C73E20E0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60960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NGIE-AI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E56431-3C35-440A-A1FE-73DCF1CE8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4572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AB4FF"/>
                </a:solidFill>
              </a:defRPr>
            </a:pPr>
            <a:r>
              <a:rPr sz="1350" b="1">
                <a:solidFill>
                  <a:srgbClr val="8AB4FF"/>
                </a:solidFill>
              </a:rPr>
              <a:t>BUILD THE APP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3FF5AD-E172-4BE7-B93F-37C4E363C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8763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Build the application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you actually need.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F5551E-E74D-4329-B6D3-F1CEE8CBC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434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BDC9E3"/>
                </a:solidFill>
              </a:defRPr>
            </a:pPr>
            <a:r>
              <a:rPr sz="1800" b="0">
                <a:solidFill>
                  <a:srgbClr val="BDC9E3"/>
                </a:solidFill>
              </a:rPr>
              <a:t>Five clear starting points—from blueprint to enterprise ecosystem platform.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BBE00F-437D-424A-AAE9-F378972ED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AB4FF"/>
                </a:solidFill>
              </a:defRPr>
            </a:pPr>
            <a:r>
              <a:rPr sz="1200" b="1">
                <a:solidFill>
                  <a:srgbClr val="8AB4FF"/>
                </a:solidFill>
              </a:rPr>
              <a:t>CUSTOM APPLICATION DEVELOPMENT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F44574-8D9A-415A-B9D6-71C8A58B5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59055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BDC9E3"/>
                </a:solidFill>
              </a:defRPr>
            </a:pPr>
            <a:r>
              <a:rPr sz="1200" b="0">
                <a:solidFill>
                  <a:srgbClr val="BDC9E3"/>
                </a:solidFill>
              </a:rPr>
              <a:t>giniinc.tech</a:t>
            </a:r>
          </a:p>
        </p:txBody>
      </p:sp>
    </p:spTree>
    <p:extLst>
      <p:ext uri="{BB962C8B-B14F-4D97-AF65-F5344CB8AC3E}">
        <p14:creationId xmlns:p14="http://schemas.microsoft.com/office/powerpoint/2010/main" val="103513205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b855256e9e46d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57200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28CC7B-C1D3-4EFF-B696-7CAF36EC0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60960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E1321"/>
                </a:solidFill>
              </a:defRPr>
            </a:pPr>
            <a:r>
              <a:rPr sz="1800" b="1">
                <a:solidFill>
                  <a:srgbClr val="0E1321"/>
                </a:solidFill>
              </a:rPr>
              <a:t>NGIE-AI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1ABA84-E123-428F-B51A-FF8DAC868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95300"/>
            <a:ext cx="123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600" b="1">
                <a:solidFill>
                  <a:srgbClr val="B7CCF7"/>
                </a:solidFill>
              </a:defRPr>
            </a:pPr>
            <a:r>
              <a:rPr sz="3600" b="1">
                <a:solidFill>
                  <a:srgbClr val="B7CCF7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7EED6B-439F-4AD6-BC71-DECAD1CC4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19050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F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6E4967-46DB-4FCA-A361-61C304A0C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2877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388C"/>
                </a:solidFill>
              </a:defRPr>
            </a:pPr>
            <a:r>
              <a:rPr sz="975" b="1">
                <a:solidFill>
                  <a:srgbClr val="13388C"/>
                </a:solidFill>
              </a:rPr>
              <a:t>STRATEGY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58578D-6393-417A-83BD-5BC20B55E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E1321"/>
                </a:solidFill>
              </a:defRPr>
            </a:pPr>
            <a:r>
              <a:rPr sz="3150" b="1">
                <a:solidFill>
                  <a:srgbClr val="0E1321"/>
                </a:solidFill>
              </a:rPr>
              <a:t>Application Blueprint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C624FE-3808-412C-9A7F-5E0D30583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96378"/>
                </a:solidFill>
              </a:defRPr>
            </a:pPr>
            <a:r>
              <a:rPr sz="1650" b="0">
                <a:solidFill>
                  <a:srgbClr val="596378"/>
                </a:solidFill>
              </a:rPr>
              <a:t>Clarity before development.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62A734-81AA-4160-BD9F-9184C5BFA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342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2563EB"/>
                </a:solidFill>
              </a:defRPr>
            </a:pPr>
            <a:r>
              <a:rPr sz="3375" b="1">
                <a:solidFill>
                  <a:srgbClr val="2563EB"/>
                </a:solidFill>
              </a:rPr>
              <a:t>$1,500+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8D636E-1E78-404C-9007-C50423B1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24000"/>
            <a:ext cx="4095750" cy="4095750"/>
          </a:xfrm>
          <a:prstGeom xmlns:a="http://schemas.openxmlformats.org/drawingml/2006/main" prst="roundRect">
            <a:avLst>
              <a:gd name="adj" fmla="val 5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D036F0-5AF6-4B3D-B19C-5091E9FBF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526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6378"/>
                </a:solidFill>
              </a:defRPr>
            </a:pPr>
            <a:r>
              <a:rPr sz="1125" b="1">
                <a:solidFill>
                  <a:srgbClr val="596378"/>
                </a:solidFill>
              </a:rPr>
              <a:t>INCLUDED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DBA2A1-B12A-4135-AD15-6DE1E1F06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1937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8E7CFC-FB11-41E8-9A59-B5A21C94A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241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Discovery session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92F1B1-5486-4866-A7CB-A1EA856EF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25755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E050B7-CE86-4F18-B296-109FD3BBC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Workflow mapping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3E2F95-06F9-49C0-9C43-9780E9883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9572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A91507-8C12-4BD4-AFB5-538949AB2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004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Application architecture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2D78B6-8AB1-417A-9DC9-8DC5BECBF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5339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DB7ED2-0FA5-4849-92C3-5BF058F6D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386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Development roadmap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00022A-351C-4AA1-9A8D-712A0A03A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2667000" cy="514350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0E13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6BBB70-EF06-4AF4-BE23-CDCE5CB94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245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START PLANNING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8D12792-1869-4AC1-8B61-7E42C3262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8578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758097"/>
                </a:solidFill>
              </a:defRPr>
            </a:pPr>
            <a:r>
              <a:rPr sz="1050" b="0">
                <a:solidFill>
                  <a:srgbClr val="758097"/>
                </a:solidFill>
              </a:rPr>
              <a:t>Starting investment • Final scope based on workflows, users, data, and integrations.</a:t>
            </a:r>
          </a:p>
        </p:txBody>
      </p:sp>
    </p:spTree>
    <p:extLst>
      <p:ext uri="{BB962C8B-B14F-4D97-AF65-F5344CB8AC3E}">
        <p14:creationId xmlns:p14="http://schemas.microsoft.com/office/powerpoint/2010/main" val="18868013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66fdaa907741f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57200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1EEBEA-96E9-462A-A2D1-A2B50D335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60960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E1321"/>
                </a:solidFill>
              </a:defRPr>
            </a:pPr>
            <a:r>
              <a:rPr sz="1800" b="1">
                <a:solidFill>
                  <a:srgbClr val="0E1321"/>
                </a:solidFill>
              </a:rPr>
              <a:t>NGIE-AI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799F65-2EA1-4959-9AA0-C4D0CBF39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95300"/>
            <a:ext cx="123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600" b="1">
                <a:solidFill>
                  <a:srgbClr val="B7CCF7"/>
                </a:solidFill>
              </a:defRPr>
            </a:pPr>
            <a:r>
              <a:rPr sz="3600" b="1">
                <a:solidFill>
                  <a:srgbClr val="B7CCF7"/>
                </a:solidFill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A96B14-B5DE-47D0-BFE8-80B687ADB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19050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F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F3318A-04F1-43CF-86AC-3D6C9F37A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2877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388C"/>
                </a:solidFill>
              </a:defRPr>
            </a:pPr>
            <a:r>
              <a:rPr sz="975" b="1">
                <a:solidFill>
                  <a:srgbClr val="13388C"/>
                </a:solidFill>
              </a:rPr>
              <a:t>GROWTH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FAD726-74EE-4615-9EBA-60347FB69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E1321"/>
                </a:solidFill>
              </a:defRPr>
            </a:pPr>
            <a:r>
              <a:rPr sz="3150" b="1">
                <a:solidFill>
                  <a:srgbClr val="0E1321"/>
                </a:solidFill>
              </a:rPr>
              <a:t>Application Starter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B52C71-26E6-4873-9C8F-8AF9DD9D4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96378"/>
                </a:solidFill>
              </a:defRPr>
            </a:pPr>
            <a:r>
              <a:rPr sz="1650" b="0">
                <a:solidFill>
                  <a:srgbClr val="596378"/>
                </a:solidFill>
              </a:rPr>
              <a:t>A focused portal or workflow.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D45A62-9317-4592-9DCA-AFB3FB928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342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2563EB"/>
                </a:solidFill>
              </a:defRPr>
            </a:pPr>
            <a:r>
              <a:rPr sz="3375" b="1">
                <a:solidFill>
                  <a:srgbClr val="2563EB"/>
                </a:solidFill>
              </a:rPr>
              <a:t>$7,500+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908C1B-ECD4-4DE1-990F-5842A0F9A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24000"/>
            <a:ext cx="4095750" cy="4095750"/>
          </a:xfrm>
          <a:prstGeom xmlns:a="http://schemas.openxmlformats.org/drawingml/2006/main" prst="roundRect">
            <a:avLst>
              <a:gd name="adj" fmla="val 5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18195E-AC38-4434-AB2C-4608A2BDA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526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6378"/>
                </a:solidFill>
              </a:defRPr>
            </a:pPr>
            <a:r>
              <a:rPr sz="1125" b="1">
                <a:solidFill>
                  <a:srgbClr val="596378"/>
                </a:solidFill>
              </a:rPr>
              <a:t>INCLUDED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2F6304-4697-4DA4-9C1D-B62AD99D1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1937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84BFDE-B489-4AB0-A277-E847EAC8A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241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Branded application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E926BF-19FB-48A2-A320-1E082E583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25755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1710F4-9B90-49E3-B16F-7314B06AE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Secure authentication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3D616E-A55C-4CBC-8196-7C6B7DCE0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9572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D6E4C7-C447-4511-B622-6D5DA1F48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004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Primary dashboard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0258C3-3841-4FED-968A-118F9CCF3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5339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1A6520-D0EA-40B0-AB44-E51F0F622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386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Core workflow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657E43-FBE0-431C-820E-18B96F239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2667000" cy="514350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0E13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DC452D-0BC8-4EA1-AC21-4A68013C4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245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BUILD MY APP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64FB683-7402-4FAF-B5CC-9C2C6F390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8578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758097"/>
                </a:solidFill>
              </a:defRPr>
            </a:pPr>
            <a:r>
              <a:rPr sz="1050" b="0">
                <a:solidFill>
                  <a:srgbClr val="758097"/>
                </a:solidFill>
              </a:rPr>
              <a:t>Starting investment • Final scope based on workflows, users, data, and integrations.</a:t>
            </a:r>
          </a:p>
        </p:txBody>
      </p:sp>
    </p:spTree>
    <p:extLst>
      <p:ext uri="{BB962C8B-B14F-4D97-AF65-F5344CB8AC3E}">
        <p14:creationId xmlns:p14="http://schemas.microsoft.com/office/powerpoint/2010/main" val="130413977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05e8a35fbb417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57200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2B8938-D264-4A92-9389-D61D9E838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60960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E1321"/>
                </a:solidFill>
              </a:defRPr>
            </a:pPr>
            <a:r>
              <a:rPr sz="1800" b="1">
                <a:solidFill>
                  <a:srgbClr val="0E1321"/>
                </a:solidFill>
              </a:rPr>
              <a:t>NGIE-AI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175AE0-F01E-4455-8A5A-991F74179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95300"/>
            <a:ext cx="123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600" b="1">
                <a:solidFill>
                  <a:srgbClr val="B7CCF7"/>
                </a:solidFill>
              </a:defRPr>
            </a:pPr>
            <a:r>
              <a:rPr sz="3600" b="1">
                <a:solidFill>
                  <a:srgbClr val="B7CCF7"/>
                </a:solidFill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4C337E-6DED-4BF4-853F-806643CC4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19050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F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409F30-D7C0-4E85-A461-217494961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2877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388C"/>
                </a:solidFill>
              </a:defRPr>
            </a:pPr>
            <a:r>
              <a:rPr sz="975" b="1">
                <a:solidFill>
                  <a:srgbClr val="13388C"/>
                </a:solidFill>
              </a:rPr>
              <a:t>MOST POPULAR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C5DD3A-54FD-4A4E-B168-B9D45769F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E1321"/>
                </a:solidFill>
              </a:defRPr>
            </a:pPr>
            <a:r>
              <a:rPr sz="3150" b="1">
                <a:solidFill>
                  <a:srgbClr val="0E1321"/>
                </a:solidFill>
              </a:rPr>
              <a:t>Application Growth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9B7CE2-C06A-4C40-99A1-536EA16C8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96378"/>
                </a:solidFill>
              </a:defRPr>
            </a:pPr>
            <a:r>
              <a:rPr sz="1650" b="0">
                <a:solidFill>
                  <a:srgbClr val="596378"/>
                </a:solidFill>
              </a:rPr>
              <a:t>Connected functions for growing teams.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8670AB-B690-4CA2-81B3-A46F688F5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342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2563EB"/>
                </a:solidFill>
              </a:defRPr>
            </a:pPr>
            <a:r>
              <a:rPr sz="3375" b="1">
                <a:solidFill>
                  <a:srgbClr val="2563EB"/>
                </a:solidFill>
              </a:rPr>
              <a:t>$18,000+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AA8AE4-7B15-419F-B785-A934BD3DE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24000"/>
            <a:ext cx="4095750" cy="4095750"/>
          </a:xfrm>
          <a:prstGeom xmlns:a="http://schemas.openxmlformats.org/drawingml/2006/main" prst="roundRect">
            <a:avLst>
              <a:gd name="adj" fmla="val 5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B7325A-9FDC-4DF2-9701-A85691099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526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6378"/>
                </a:solidFill>
              </a:defRPr>
            </a:pPr>
            <a:r>
              <a:rPr sz="1125" b="1">
                <a:solidFill>
                  <a:srgbClr val="596378"/>
                </a:solidFill>
              </a:rPr>
              <a:t>INCLUDED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EE74D1-368D-4E62-84E5-2429710F2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1937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C3A575-1783-4F33-913D-BDB9730BD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241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Multiple dashboards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9822F6-120C-47EF-B851-E340A7396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25755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153606-CEE6-436D-AAAD-BC99C80AE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Organization accounts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B69E01-4204-42FE-80AE-56F491498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9572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810ED9-7FC9-4AFA-AC36-CFD3584AE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004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Connected workflows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751F87-BE62-4347-A80A-3D99F93E9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5339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C41A0B-0712-4D75-8B03-2A7976AA9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386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Role-based reporting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FD34C6-C744-418B-A973-62509678F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2667000" cy="514350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0E13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87E3A5-2225-4C4C-BB84-2B77E9CE1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245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SCALE MY PLATFORM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348319-3EA5-468B-992D-3C4926191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8578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758097"/>
                </a:solidFill>
              </a:defRPr>
            </a:pPr>
            <a:r>
              <a:rPr sz="1050" b="0">
                <a:solidFill>
                  <a:srgbClr val="758097"/>
                </a:solidFill>
              </a:rPr>
              <a:t>Starting investment • Final scope based on workflows, users, data, and integrations.</a:t>
            </a:r>
          </a:p>
        </p:txBody>
      </p:sp>
    </p:spTree>
    <p:extLst>
      <p:ext uri="{BB962C8B-B14F-4D97-AF65-F5344CB8AC3E}">
        <p14:creationId xmlns:p14="http://schemas.microsoft.com/office/powerpoint/2010/main" val="209405811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73b268c93043d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57200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E950C3-18F8-442C-9074-1D31015CB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60960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E1321"/>
                </a:solidFill>
              </a:defRPr>
            </a:pPr>
            <a:r>
              <a:rPr sz="1800" b="1">
                <a:solidFill>
                  <a:srgbClr val="0E1321"/>
                </a:solidFill>
              </a:rPr>
              <a:t>NGIE-AI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B38710-2090-4E85-BC10-3700D2275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95300"/>
            <a:ext cx="123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600" b="1">
                <a:solidFill>
                  <a:srgbClr val="B7CCF7"/>
                </a:solidFill>
              </a:defRPr>
            </a:pPr>
            <a:r>
              <a:rPr sz="3600" b="1">
                <a:solidFill>
                  <a:srgbClr val="B7CCF7"/>
                </a:solidFill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B895E4-8C36-4CD4-B349-28C605EB8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19050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F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A4CC86-3ED8-4788-9921-DBB844639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2877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388C"/>
                </a:solidFill>
              </a:defRPr>
            </a:pPr>
            <a:r>
              <a:rPr sz="975" b="1">
                <a:solidFill>
                  <a:srgbClr val="13388C"/>
                </a:solidFill>
              </a:rPr>
              <a:t>AI POWERED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05A591-9161-4294-8DA6-515BBEFCC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E1321"/>
                </a:solidFill>
              </a:defRPr>
            </a:pPr>
            <a:r>
              <a:rPr sz="3150" b="1">
                <a:solidFill>
                  <a:srgbClr val="0E1321"/>
                </a:solidFill>
              </a:rPr>
              <a:t>Intelligent Application System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577A10-371A-4484-A0DA-2C1A5BDBD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96378"/>
                </a:solidFill>
              </a:defRPr>
            </a:pPr>
            <a:r>
              <a:rPr sz="1650" b="0">
                <a:solidFill>
                  <a:srgbClr val="596378"/>
                </a:solidFill>
              </a:rPr>
              <a:t>AI-enabled capabilities around real work.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E5B5A4-E0A3-43E5-AE19-BC3AEE8CF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342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2563EB"/>
                </a:solidFill>
              </a:defRPr>
            </a:pPr>
            <a:r>
              <a:rPr sz="3375" b="1">
                <a:solidFill>
                  <a:srgbClr val="2563EB"/>
                </a:solidFill>
              </a:rPr>
              <a:t>$25,000+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EB13CB-2F39-4E25-88B6-2BBD07CF5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24000"/>
            <a:ext cx="4095750" cy="4095750"/>
          </a:xfrm>
          <a:prstGeom xmlns:a="http://schemas.openxmlformats.org/drawingml/2006/main" prst="roundRect">
            <a:avLst>
              <a:gd name="adj" fmla="val 5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7274CA-D9FB-45B6-A123-BBF9384AA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526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6378"/>
                </a:solidFill>
              </a:defRPr>
            </a:pPr>
            <a:r>
              <a:rPr sz="1125" b="1">
                <a:solidFill>
                  <a:srgbClr val="596378"/>
                </a:solidFill>
              </a:rPr>
              <a:t>INCLUDED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E71B96-B764-405D-B2ED-E7D2C828C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1937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58D9B6-BD58-4569-9135-6DFF69087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241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AI-assisted search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47FDE7-9901-4126-88A6-CCFACA11E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25755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BF769D-7A26-48C0-9DC7-5B7E22D5E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Knowledge base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0A00E3-6A85-4BBB-B1FA-8BE0E65DE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9572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AB371A-D56D-43D7-A801-B4596AB8D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004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Recommendations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64F3A3-E792-476B-BF88-FB2F8C84B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5339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2C6B88-66CE-4C75-A87C-45AFE2500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386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Decision support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3EC327-0EA1-4A89-A735-EE6B853A8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2667000" cy="514350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0E13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066695-1EE1-4939-AB04-FCE27FFC0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245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ENABLE AI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E4C974-A8F8-4E39-8217-25D1AE855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8578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758097"/>
                </a:solidFill>
              </a:defRPr>
            </a:pPr>
            <a:r>
              <a:rPr sz="1050" b="0">
                <a:solidFill>
                  <a:srgbClr val="758097"/>
                </a:solidFill>
              </a:rPr>
              <a:t>Starting investment • Final scope based on workflows, users, data, and integrations.</a:t>
            </a:r>
          </a:p>
        </p:txBody>
      </p:sp>
    </p:spTree>
    <p:extLst>
      <p:ext uri="{BB962C8B-B14F-4D97-AF65-F5344CB8AC3E}">
        <p14:creationId xmlns:p14="http://schemas.microsoft.com/office/powerpoint/2010/main" val="26423078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6b85b82902413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57200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DADC45-8F15-43BA-A6F3-B9090EB6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60960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E1321"/>
                </a:solidFill>
              </a:defRPr>
            </a:pPr>
            <a:r>
              <a:rPr sz="1800" b="1">
                <a:solidFill>
                  <a:srgbClr val="0E1321"/>
                </a:solidFill>
              </a:rPr>
              <a:t>NGIE-AI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28D589-C6F0-4CBC-809B-9311AF329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95300"/>
            <a:ext cx="123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600" b="1">
                <a:solidFill>
                  <a:srgbClr val="B7CCF7"/>
                </a:solidFill>
              </a:defRPr>
            </a:pPr>
            <a:r>
              <a:rPr sz="3600" b="1">
                <a:solidFill>
                  <a:srgbClr val="B7CCF7"/>
                </a:solidFill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DA2995-CF82-4646-80F6-359652420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19050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F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42E7AD-7E08-4A59-BB73-42D4C7C67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2877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388C"/>
                </a:solidFill>
              </a:defRPr>
            </a:pPr>
            <a:r>
              <a:rPr sz="975" b="1">
                <a:solidFill>
                  <a:srgbClr val="13388C"/>
                </a:solidFill>
              </a:rPr>
              <a:t>ENTERPRISE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206AA2-E7E1-4687-B579-B15302015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E1321"/>
                </a:solidFill>
              </a:defRPr>
            </a:pPr>
            <a:r>
              <a:rPr sz="3150" b="1">
                <a:solidFill>
                  <a:srgbClr val="0E1321"/>
                </a:solidFill>
              </a:rPr>
              <a:t>Enterprise Ecosystem Platform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73FD96-2F36-4CEC-ADDC-C5359DE42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96378"/>
                </a:solidFill>
              </a:defRPr>
            </a:pPr>
            <a:r>
              <a:rPr sz="1650" b="0">
                <a:solidFill>
                  <a:srgbClr val="596378"/>
                </a:solidFill>
              </a:rPr>
              <a:t>Built for institutions and networks.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5DBB3B-716E-449A-93C2-265992AC1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342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2563EB"/>
                </a:solidFill>
              </a:defRPr>
            </a:pPr>
            <a:r>
              <a:rPr sz="3375" b="1">
                <a:solidFill>
                  <a:srgbClr val="2563EB"/>
                </a:solidFill>
              </a:rPr>
              <a:t>$40,000+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ADF8A5-FD50-47FD-BF20-AF3D27005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24000"/>
            <a:ext cx="4095750" cy="4095750"/>
          </a:xfrm>
          <a:prstGeom xmlns:a="http://schemas.openxmlformats.org/drawingml/2006/main" prst="roundRect">
            <a:avLst>
              <a:gd name="adj" fmla="val 55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510568-9EEE-4A60-A3A8-596620CCA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526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6378"/>
                </a:solidFill>
              </a:defRPr>
            </a:pPr>
            <a:r>
              <a:rPr sz="1125" b="1">
                <a:solidFill>
                  <a:srgbClr val="596378"/>
                </a:solidFill>
              </a:rPr>
              <a:t>INCLUDED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755A5F-C246-4F86-BC8C-3054E0ACA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1937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F9779D-6D59-465D-A540-0735512EC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2412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Partner workspaces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E03883-7B9C-41D6-8BE2-5854F1655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25755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D63500-8E61-420C-812C-B2A52D30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Advanced permissions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8EC5C4-7A50-4AF8-A665-2F9A5349C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95725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F6B8D5-83A8-4016-A4B2-DC98D6B24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00475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Ecosystem mapping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41A0D3-8A4A-425E-B181-C65CAF534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533900"/>
            <a:ext cx="1714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A74F9F-E179-473B-A997-7F0F1ECD9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386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94A"/>
                </a:solidFill>
              </a:defRPr>
            </a:pPr>
            <a:r>
              <a:rPr sz="1500" b="0">
                <a:solidFill>
                  <a:srgbClr val="30394A"/>
                </a:solidFill>
              </a:rPr>
              <a:t>White-label deployment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9A1A59-4F24-423B-888E-200814522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2667000" cy="514350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0E13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EDFF8E-7414-47A0-B40E-77375B05E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245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TALK TO US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F2EEB3-DC82-4B76-9530-B9FA11AA2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8578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758097"/>
                </a:solidFill>
              </a:defRPr>
            </a:pPr>
            <a:r>
              <a:rPr sz="1050" b="0">
                <a:solidFill>
                  <a:srgbClr val="758097"/>
                </a:solidFill>
              </a:rPr>
              <a:t>Starting investment • Final scope based on workflows, users, data, and integrations.</a:t>
            </a:r>
          </a:p>
        </p:txBody>
      </p:sp>
    </p:spTree>
    <p:extLst>
      <p:ext uri="{BB962C8B-B14F-4D97-AF65-F5344CB8AC3E}">
        <p14:creationId xmlns:p14="http://schemas.microsoft.com/office/powerpoint/2010/main" val="10313442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90E1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a2f88ed48d41b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57200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559ABF-4E3E-4CE5-BA46-6639B5EB5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60960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NGIE-AI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3A84C0-0367-4C8D-814E-CE2A40D83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Choose the right starting point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3D50FD-BC87-496B-95F4-A4B183B2E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742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BDC9E3"/>
                </a:solidFill>
              </a:defRPr>
            </a:pPr>
            <a:r>
              <a:rPr sz="1650" b="0">
                <a:solidFill>
                  <a:srgbClr val="BDC9E3"/>
                </a:solidFill>
              </a:rPr>
              <a:t>Start with today’s need. Build toward tomorrow’s platform.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847F77-D5EE-40E4-8092-6ADCB1BEA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AB4FF"/>
                </a:solidFill>
              </a:defRPr>
            </a:pPr>
            <a:r>
              <a:rPr sz="1125" b="1">
                <a:solidFill>
                  <a:srgbClr val="8AB4F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7F75F8-1C73-4DDA-BA34-73582C7DA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105150"/>
            <a:ext cx="485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Application Blueprint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091EDD-E732-4AA4-9227-74F0FAC77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1051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8AB4FF"/>
                </a:solidFill>
              </a:defRPr>
            </a:pPr>
            <a:r>
              <a:rPr sz="1425" b="1">
                <a:solidFill>
                  <a:srgbClr val="8AB4FF"/>
                </a:solidFill>
              </a:rPr>
              <a:t>$1,500+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624FA2-0F4F-4D0B-B858-CB230ACE2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190875"/>
            <a:ext cx="2095500" cy="28575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D996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5A4A22-447B-432D-9065-89A6E9E6B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AB4FF"/>
                </a:solidFill>
              </a:defRPr>
            </a:pPr>
            <a:r>
              <a:rPr sz="1125" b="1">
                <a:solidFill>
                  <a:srgbClr val="8AB4FF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B74A27-8886-4B68-8CA0-C1F20723C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485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Application Starter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2CE1E8-6476-480C-B76B-CF672B5E1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657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8AB4FF"/>
                </a:solidFill>
              </a:defRPr>
            </a:pPr>
            <a:r>
              <a:rPr sz="1425" b="1">
                <a:solidFill>
                  <a:srgbClr val="8AB4FF"/>
                </a:solidFill>
              </a:rPr>
              <a:t>$7,500+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2A38E1-D48D-45EB-BB8E-93C171EB2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43325"/>
            <a:ext cx="2095500" cy="28575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D996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0E1706-DB6D-40D2-99EC-04661AD52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00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AB4FF"/>
                </a:solidFill>
              </a:defRPr>
            </a:pPr>
            <a:r>
              <a:rPr sz="1125" b="1">
                <a:solidFill>
                  <a:srgbClr val="8AB4FF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9216C5-F49B-4982-9C94-49CFF7F83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10050"/>
            <a:ext cx="485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Application Growth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920902-F47E-44D7-84E8-C4D6CBE72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2100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8AB4FF"/>
                </a:solidFill>
              </a:defRPr>
            </a:pPr>
            <a:r>
              <a:rPr sz="1425" b="1">
                <a:solidFill>
                  <a:srgbClr val="8AB4FF"/>
                </a:solidFill>
              </a:rPr>
              <a:t>$18,000+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1BDFD8-2623-4311-8258-E1BEF7467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295775"/>
            <a:ext cx="2095500" cy="28575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3B240F5-4C39-4EB1-809E-BD22E3EF4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AB4FF"/>
                </a:solidFill>
              </a:defRPr>
            </a:pPr>
            <a:r>
              <a:rPr sz="1125" b="1">
                <a:solidFill>
                  <a:srgbClr val="8AB4FF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EB859A-0732-405E-BCDC-CB15DE8C4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762500"/>
            <a:ext cx="485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Intelligent Application System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304A36-1B14-4A8F-92D4-80114A883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7625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8AB4FF"/>
                </a:solidFill>
              </a:defRPr>
            </a:pPr>
            <a:r>
              <a:rPr sz="1425" b="1">
                <a:solidFill>
                  <a:srgbClr val="8AB4FF"/>
                </a:solidFill>
              </a:rPr>
              <a:t>$25,000+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E78D7A-9283-4134-A213-FB4BB6F6A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848225"/>
            <a:ext cx="2095500" cy="28575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8B5C7D-F58B-409F-A354-3D5440443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AB4FF"/>
                </a:solidFill>
              </a:defRPr>
            </a:pPr>
            <a:r>
              <a:rPr sz="1125" b="1">
                <a:solidFill>
                  <a:srgbClr val="8AB4FF"/>
                </a:solidFill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71A061A-A79B-44B4-BFE9-F8FE064C8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314950"/>
            <a:ext cx="485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Enterprise Ecosystem Platform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F3EBE60-4C5E-47E6-BCD1-666977B5D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3149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8AB4FF"/>
                </a:solidFill>
              </a:defRPr>
            </a:pPr>
            <a:r>
              <a:rPr sz="1425" b="1">
                <a:solidFill>
                  <a:srgbClr val="8AB4FF"/>
                </a:solidFill>
              </a:rPr>
              <a:t>$40,000+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ADF83B-0487-4EB2-A636-32B50464E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400675"/>
            <a:ext cx="2095500" cy="28575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753B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C9F22A9-BD6C-41F6-B7F2-E0F29B688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B98B2"/>
                </a:solidFill>
              </a:defRPr>
            </a:pPr>
            <a:r>
              <a:rPr sz="1200" b="0">
                <a:solidFill>
                  <a:srgbClr val="8B98B2"/>
                </a:solidFill>
              </a:rPr>
              <a:t>Blueprint → Starter → Growth → Intelligent → Enterprise</a:t>
            </a:r>
          </a:p>
        </p:txBody>
      </p:sp>
    </p:spTree>
    <p:extLst>
      <p:ext uri="{BB962C8B-B14F-4D97-AF65-F5344CB8AC3E}">
        <p14:creationId xmlns:p14="http://schemas.microsoft.com/office/powerpoint/2010/main" val="1727176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0d5a0371f34b2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57200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940F14-D0D5-4B31-BC5B-B21546011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60960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E1321"/>
                </a:solidFill>
              </a:defRPr>
            </a:pPr>
            <a:r>
              <a:rPr sz="1800" b="1">
                <a:solidFill>
                  <a:srgbClr val="0E1321"/>
                </a:solidFill>
              </a:rPr>
              <a:t>NGIE-AI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F34FE7-7DBB-4E6D-8B45-432AA2A1D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E1321"/>
                </a:solidFill>
              </a:defRPr>
            </a:pPr>
            <a:r>
              <a:rPr sz="3750" b="1">
                <a:solidFill>
                  <a:srgbClr val="0E1321"/>
                </a:solidFill>
              </a:rPr>
              <a:t>Ready to build your application?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7E4F12-A47F-47AC-9F47-10BAC657E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622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96378"/>
                </a:solidFill>
              </a:defRPr>
            </a:pPr>
            <a:r>
              <a:rPr sz="1800" b="0">
                <a:solidFill>
                  <a:srgbClr val="596378"/>
                </a:solidFill>
              </a:rPr>
              <a:t>Whether you are launching a customer portal, internal platform, AI-powered workflow, or regional ecosystem, we can help you move from concept to production.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73CF7C-53F0-4689-8854-C35E7D123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4000500" cy="647700"/>
          </a:xfrm>
          <a:prstGeom xmlns:a="http://schemas.openxmlformats.org/drawingml/2006/main" prst="roundRect">
            <a:avLst>
              <a:gd name="adj" fmla="val 26471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70F39E-F5F7-403F-B1F6-717687AFE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958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SCHEDULE DISCOVERY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D91442-A79A-4DA3-89F8-0F46D2A79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02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4FB5"/>
                </a:solidFill>
              </a:defRPr>
            </a:pPr>
            <a:r>
              <a:rPr sz="1350" b="1">
                <a:solidFill>
                  <a:srgbClr val="174FB5"/>
                </a:solidFill>
              </a:rPr>
              <a:t>info@giniinc.tech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691093-AA40-46F5-BF21-1596F4545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378"/>
                </a:solidFill>
              </a:defRPr>
            </a:pPr>
            <a:r>
              <a:rPr sz="1275" b="0">
                <a:solidFill>
                  <a:srgbClr val="596378"/>
                </a:solidFill>
              </a:rPr>
              <a:t>706-669-2909  •  giniinc.tech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bbba120d2a414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667750" y="2647950"/>
            <a:ext cx="2095500" cy="2095500"/>
          </a:xfrm>
          <a:prstGeom xmlns:a="http://schemas.openxmlformats.org/drawingml/2006/main" prst="roundRect">
            <a:avLst>
              <a:gd name="adj" fmla="val 7273"/>
            </a:avLst>
          </a:prstGeom>
        </p:spPr>
      </p:pic>
    </p:spTree>
    <p:extLst>
      <p:ext uri="{BB962C8B-B14F-4D97-AF65-F5344CB8AC3E}">
        <p14:creationId xmlns:p14="http://schemas.microsoft.com/office/powerpoint/2010/main" val="76673490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2026-07-14T20:15:03.7980000Z</dcterms:created>
  <dcterms:modified xsi:type="dcterms:W3CDTF">2026-07-14T20:15:03.7980000Z</dcterms:modified>
</coreProperties>
</file>